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11" roundtripDataSignature="AMtx7mhL23nTlM9rw3G+yv26GFDSC7HP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00B441-8535-4533-A840-3358C8012E2C}">
  <a:tblStyle styleId="{5700B441-8535-4533-A840-3358C8012E2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customschemas.google.com/relationships/presentationmetadata" Target="metadata"/><Relationship Id="rId10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b="1" lang="en" sz="1600">
                <a:solidFill>
                  <a:schemeClr val="dk1"/>
                </a:solidFill>
              </a:rPr>
              <a:t>F1 Score:</a:t>
            </a:r>
            <a:r>
              <a:rPr lang="en" sz="1600">
                <a:solidFill>
                  <a:srgbClr val="595959"/>
                </a:solidFill>
              </a:rPr>
              <a:t> </a:t>
            </a:r>
            <a:r>
              <a:rPr b="1" lang="en" sz="1600">
                <a:solidFill>
                  <a:srgbClr val="595959"/>
                </a:solidFill>
              </a:rPr>
              <a:t>0.50</a:t>
            </a:r>
            <a:r>
              <a:rPr lang="en" sz="1600">
                <a:solidFill>
                  <a:srgbClr val="595959"/>
                </a:solidFill>
              </a:rPr>
              <a:t> - вказує на помірну ефективність моделі в ідентифікації відтоку.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Precision зосереджується на тому, наскільки добре модель робить прогнози,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Recall - на тому, яку частину реальних позитивних випадків модель змогла виявити.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b="1" lang="en" sz="1600">
                <a:solidFill>
                  <a:srgbClr val="595959"/>
                </a:solidFill>
              </a:rPr>
              <a:t>Матриця помилок: </a:t>
            </a:r>
            <a:r>
              <a:rPr lang="en" sz="1600">
                <a:solidFill>
                  <a:srgbClr val="595959"/>
                </a:solidFill>
              </a:rPr>
              <a:t>І</a:t>
            </a:r>
            <a:r>
              <a:rPr b="1" lang="en" sz="1600">
                <a:solidFill>
                  <a:srgbClr val="595959"/>
                </a:solidFill>
              </a:rPr>
              <a:t>стинно позитивні (TP) = 53.87% -</a:t>
            </a:r>
            <a:r>
              <a:rPr lang="en" sz="1600">
                <a:solidFill>
                  <a:srgbClr val="595959"/>
                </a:solidFill>
              </a:rPr>
              <a:t> означає, що 53.87% реальних позитивних випадків було правильно класифіковано моделлю.</a:t>
            </a:r>
            <a:endParaRPr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b="1" lang="en" sz="1600">
                <a:solidFill>
                  <a:srgbClr val="595959"/>
                </a:solidFill>
              </a:rPr>
              <a:t>кількість ознак: </a:t>
            </a:r>
            <a:r>
              <a:rPr lang="en" sz="1600">
                <a:solidFill>
                  <a:srgbClr val="595959"/>
                </a:solidFill>
              </a:rPr>
              <a:t>322 - модель найменшу кількість ознак серед усіх моделей, що робить її простішою в підтримці.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95959"/>
                </a:solidFill>
              </a:rPr>
              <a:t>- plot візуалізує внесок кожної ознаки в прогнозоване значення моделі для кожного спостереження в наборі даних. Кожна точка на графіку представляє окреме спостереження. Положення точки по осі y визначає ознаку, а положення по осі x визначає внесок цієї ознаки в прогнозоване значення (тобто значення SHAP). Колір точкивідображати значення ознак</a:t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Дозволяє оцінити вклад кожного атрибуту (або групи атрибутів) в прогнози для кожного прикладу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Relationship Id="rId3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jpg"/><Relationship Id="rId3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jp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vider GRAD NUMBERED" showMasterSp="0">
  <p:cSld name="1_Divider GRAD NUMBERED">
    <p:bg>
      <p:bgPr>
        <a:gradFill>
          <a:gsLst>
            <a:gs pos="0">
              <a:srgbClr val="820000"/>
            </a:gs>
            <a:gs pos="20000">
              <a:srgbClr val="820000"/>
            </a:gs>
            <a:gs pos="100000">
              <a:schemeClr val="accent1"/>
            </a:gs>
          </a:gsLst>
          <a:lin ang="19799999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" name="Google Shape;1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1"/>
          <p:cNvSpPr txBox="1"/>
          <p:nvPr/>
        </p:nvSpPr>
        <p:spPr>
          <a:xfrm>
            <a:off x="7785652" y="2749826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1"/>
          <p:cNvSpPr txBox="1"/>
          <p:nvPr>
            <p:ph type="ctrTitle"/>
          </p:nvPr>
        </p:nvSpPr>
        <p:spPr>
          <a:xfrm>
            <a:off x="250825" y="284086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1"/>
          <p:cNvSpPr txBox="1"/>
          <p:nvPr>
            <p:ph idx="1" type="subTitle"/>
          </p:nvPr>
        </p:nvSpPr>
        <p:spPr>
          <a:xfrm>
            <a:off x="250825" y="4088479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9" name="Google Shape;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891" y="556591"/>
            <a:ext cx="4030317" cy="403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12" showMasterSp="0">
  <p:cSld name="Title Slide Image 12">
    <p:bg>
      <p:bgPr>
        <a:solidFill>
          <a:srgbClr val="F2F2F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0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None/>
              <a:defRPr b="1" i="0" sz="2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p30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" name="Google Shape;7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10" showMasterSp="0">
  <p:cSld name="Title Slide Image 10">
    <p:bg>
      <p:bgPr>
        <a:solidFill>
          <a:srgbClr val="F2F2F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1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31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04" showMasterSp="0">
  <p:cSld name="Title Slide Image 04">
    <p:bg>
      <p:bgPr>
        <a:solidFill>
          <a:srgbClr val="F2F2F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2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32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02" showMasterSp="0">
  <p:cSld name="Title Slide Image 02">
    <p:bg>
      <p:bgPr>
        <a:solidFill>
          <a:srgbClr val="F2F2F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3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3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9" name="Google Shape;89;p33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 Image 04" showMasterSp="0">
  <p:cSld name="8_Title Slide Image 04">
    <p:bg>
      <p:bgPr>
        <a:solidFill>
          <a:srgbClr val="F2F2F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odafone_PPT_BG_2.jpg" id="91" name="Google Shape;91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4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4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" name="Google Shape;95;p34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 Image 01" showMasterSp="0">
  <p:cSld name="6_Title Slide Image 01">
    <p:bg>
      <p:bgPr>
        <a:solidFill>
          <a:srgbClr val="F2F2F2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odafone_PPT_BG_5.jpg" id="97" name="Google Shape;97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5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5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35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21" showMasterSp="0">
  <p:cSld name="Title Slide Image 21">
    <p:bg>
      <p:bgPr>
        <a:solidFill>
          <a:srgbClr val="F2F2F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6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6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36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7" name="Google Shape;10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13" showMasterSp="0">
  <p:cSld name="Title Slide Image 13">
    <p:bg>
      <p:bgPr>
        <a:solidFill>
          <a:srgbClr val="F2F2F2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7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7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3" name="Google Shape;113;p37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06" showMasterSp="0">
  <p:cSld name="Title Slide Image 06">
    <p:bg>
      <p:bgPr>
        <a:solidFill>
          <a:srgbClr val="F2F2F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8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8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38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 Image 01" showMasterSp="0">
  <p:cSld name="7_Title Slide Image 01">
    <p:bg>
      <p:bgPr>
        <a:solidFill>
          <a:srgbClr val="F2F2F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odafone_PPT_BG_4.jpg" id="121" name="Google Shape;12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1025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9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9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5" name="Google Shape;125;p39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28" showMasterSp="0">
  <p:cSld name="Title Slide Image 28">
    <p:bg>
      <p:bgPr>
        <a:solidFill>
          <a:srgbClr val="F2F2F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0"/>
          <p:cNvSpPr txBox="1"/>
          <p:nvPr>
            <p:ph type="ctrTitle"/>
          </p:nvPr>
        </p:nvSpPr>
        <p:spPr>
          <a:xfrm>
            <a:off x="250824" y="3491969"/>
            <a:ext cx="4213226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0"/>
          <p:cNvSpPr txBox="1"/>
          <p:nvPr>
            <p:ph idx="1" type="subTitle"/>
          </p:nvPr>
        </p:nvSpPr>
        <p:spPr>
          <a:xfrm>
            <a:off x="250824" y="4089551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1" name="Google Shape;131;p40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27" showMasterSp="0">
  <p:cSld name="Title Slide Image 27">
    <p:bg>
      <p:bgPr>
        <a:solidFill>
          <a:srgbClr val="F2F2F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1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1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7" name="Google Shape;137;p41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25" showMasterSp="0">
  <p:cSld name="Title Slide Image 25">
    <p:bg>
      <p:bgPr>
        <a:solidFill>
          <a:srgbClr val="F2F2F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2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2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3" name="Google Shape;143;p42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23" showMasterSp="0">
  <p:cSld name="Title Slide Image 23">
    <p:bg>
      <p:bgPr>
        <a:solidFill>
          <a:srgbClr val="F2F2F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43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3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9" name="Google Shape;149;p43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20" showMasterSp="0">
  <p:cSld name="Title Slide Image 20">
    <p:bg>
      <p:bgPr>
        <a:solidFill>
          <a:srgbClr val="F2F2F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4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4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54" name="Google Shape;154;p44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5" name="Google Shape;15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16" showMasterSp="0">
  <p:cSld name="Title Slide Image 16">
    <p:bg>
      <p:bgPr>
        <a:solidFill>
          <a:srgbClr val="F2F2F2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5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5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0" name="Google Shape;160;p45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1" name="Google Shape;16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11" showMasterSp="0">
  <p:cSld name="Title Slide Image 11">
    <p:bg>
      <p:bgPr>
        <a:solidFill>
          <a:srgbClr val="F2F2F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46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6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6" name="Google Shape;166;p46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" name="Google Shape;16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05" showMasterSp="0">
  <p:cSld name="Title Slide Image 05">
    <p:bg>
      <p:bgPr>
        <a:solidFill>
          <a:srgbClr val="F2F2F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47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7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2" name="Google Shape;172;p47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3" name="Google Shape;17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01" showMasterSp="0">
  <p:cSld name="Title Slide Image 01">
    <p:bg>
      <p:bgPr>
        <a:solidFill>
          <a:srgbClr val="F2F2F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indoor, young&#10;&#10;Description automatically generated" id="175" name="Google Shape;17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8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8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9" name="Google Shape;179;p48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22" showMasterSp="0">
  <p:cSld name="Title Slide Image 22">
    <p:bg>
      <p:bgPr>
        <a:solidFill>
          <a:srgbClr val="F2F2F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49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49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4" name="Google Shape;184;p49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5" name="Google Shape;18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 Image 04" showMasterSp="0" type="title">
  <p:cSld name="TITLE">
    <p:bg>
      <p:bgPr>
        <a:solidFill>
          <a:srgbClr val="F2F2F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odafone_PPT_BG_3.jpg" id="25" name="Google Shape;2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2400" y="-105094"/>
            <a:ext cx="9296400" cy="5248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3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23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03" showMasterSp="0">
  <p:cSld name="Title Slide Image 03">
    <p:bg>
      <p:bgPr>
        <a:solidFill>
          <a:srgbClr val="F2F2F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in a garment&#10;&#10;Description automatically generated with low confidence" id="187" name="Google Shape;18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0"/>
          <p:cNvSpPr txBox="1"/>
          <p:nvPr>
            <p:ph type="ctrTitle"/>
          </p:nvPr>
        </p:nvSpPr>
        <p:spPr>
          <a:xfrm>
            <a:off x="250824" y="3491969"/>
            <a:ext cx="4213226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50"/>
          <p:cNvSpPr txBox="1"/>
          <p:nvPr>
            <p:ph idx="1" type="subTitle"/>
          </p:nvPr>
        </p:nvSpPr>
        <p:spPr>
          <a:xfrm>
            <a:off x="250824" y="4089551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1" name="Google Shape;191;p50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26" showMasterSp="0">
  <p:cSld name="Title Slide Image 26">
    <p:bg>
      <p:bgPr>
        <a:solidFill>
          <a:srgbClr val="F2F2F2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51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51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7" name="Google Shape;197;p51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29" showMasterSp="0">
  <p:cSld name="Title Slide Image 29">
    <p:bg>
      <p:bgPr>
        <a:solidFill>
          <a:srgbClr val="F2F2F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2"/>
          <p:cNvSpPr txBox="1"/>
          <p:nvPr>
            <p:ph type="ctrTitle"/>
          </p:nvPr>
        </p:nvSpPr>
        <p:spPr>
          <a:xfrm>
            <a:off x="250824" y="3491969"/>
            <a:ext cx="4213226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52"/>
          <p:cNvSpPr txBox="1"/>
          <p:nvPr>
            <p:ph idx="1" type="subTitle"/>
          </p:nvPr>
        </p:nvSpPr>
        <p:spPr>
          <a:xfrm>
            <a:off x="250824" y="4089551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3" name="Google Shape;203;p52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GRAD NUMBERED" showMasterSp="0">
  <p:cSld name="Divider GRAD NUMBERED">
    <p:bg>
      <p:bgPr>
        <a:gradFill>
          <a:gsLst>
            <a:gs pos="0">
              <a:srgbClr val="820000"/>
            </a:gs>
            <a:gs pos="20000">
              <a:srgbClr val="820000"/>
            </a:gs>
            <a:gs pos="100000">
              <a:schemeClr val="accent1"/>
            </a:gs>
          </a:gsLst>
          <a:lin ang="19799999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3"/>
          <p:cNvSpPr txBox="1"/>
          <p:nvPr>
            <p:ph type="ctrTitle"/>
          </p:nvPr>
        </p:nvSpPr>
        <p:spPr>
          <a:xfrm>
            <a:off x="251818" y="270834"/>
            <a:ext cx="4428132" cy="986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53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53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53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53"/>
          <p:cNvSpPr txBox="1"/>
          <p:nvPr>
            <p:ph idx="1" type="body"/>
          </p:nvPr>
        </p:nvSpPr>
        <p:spPr>
          <a:xfrm>
            <a:off x="251818" y="2817084"/>
            <a:ext cx="4113477" cy="1895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0"/>
              <a:buNone/>
              <a:defRPr b="1" sz="13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0" name="Google Shape;21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GREY NUMBERED" showMasterSp="0">
  <p:cSld name="Divider GREY NUMBERED">
    <p:bg>
      <p:bgPr>
        <a:solidFill>
          <a:srgbClr val="25282B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4"/>
          <p:cNvSpPr txBox="1"/>
          <p:nvPr>
            <p:ph type="ctrTitle"/>
          </p:nvPr>
        </p:nvSpPr>
        <p:spPr>
          <a:xfrm>
            <a:off x="251818" y="270834"/>
            <a:ext cx="4428132" cy="986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54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54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54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54"/>
          <p:cNvSpPr txBox="1"/>
          <p:nvPr>
            <p:ph idx="1" type="body"/>
          </p:nvPr>
        </p:nvSpPr>
        <p:spPr>
          <a:xfrm>
            <a:off x="251818" y="2817084"/>
            <a:ext cx="4113477" cy="1895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0"/>
              <a:buNone/>
              <a:defRPr b="1" sz="13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7" name="Google Shape;217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RED NUMBERED" showMasterSp="0">
  <p:cSld name="Divider RED NUMBERED">
    <p:bg>
      <p:bgPr>
        <a:solidFill>
          <a:schemeClr val="accen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5"/>
          <p:cNvSpPr txBox="1"/>
          <p:nvPr>
            <p:ph type="ctrTitle"/>
          </p:nvPr>
        </p:nvSpPr>
        <p:spPr>
          <a:xfrm>
            <a:off x="251818" y="270834"/>
            <a:ext cx="4428132" cy="986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55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5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55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5"/>
          <p:cNvSpPr txBox="1"/>
          <p:nvPr>
            <p:ph idx="1" type="body"/>
          </p:nvPr>
        </p:nvSpPr>
        <p:spPr>
          <a:xfrm>
            <a:off x="251818" y="2817084"/>
            <a:ext cx="4113477" cy="1895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0"/>
              <a:buNone/>
              <a:defRPr b="1" sz="13500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24" name="Google Shape;22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GRAD" showMasterSp="0">
  <p:cSld name="Divider GRAD">
    <p:bg>
      <p:bgPr>
        <a:gradFill>
          <a:gsLst>
            <a:gs pos="0">
              <a:srgbClr val="820000"/>
            </a:gs>
            <a:gs pos="20000">
              <a:srgbClr val="820000"/>
            </a:gs>
            <a:gs pos="100000">
              <a:schemeClr val="accent1"/>
            </a:gs>
          </a:gsLst>
          <a:lin ang="19799999" scaled="0"/>
        </a:gra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6"/>
          <p:cNvSpPr txBox="1"/>
          <p:nvPr>
            <p:ph type="ctrTitle"/>
          </p:nvPr>
        </p:nvSpPr>
        <p:spPr>
          <a:xfrm>
            <a:off x="1152000" y="1851750"/>
            <a:ext cx="6840000" cy="144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6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56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56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0" name="Google Shape;23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GREY" showMasterSp="0">
  <p:cSld name="Divider GREY">
    <p:bg>
      <p:bgPr>
        <a:solidFill>
          <a:srgbClr val="25282B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/>
          <p:nvPr>
            <p:ph type="ctrTitle"/>
          </p:nvPr>
        </p:nvSpPr>
        <p:spPr>
          <a:xfrm>
            <a:off x="1152000" y="1851750"/>
            <a:ext cx="6840000" cy="144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7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57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57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36" name="Google Shape;236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RED" showMasterSp="0">
  <p:cSld name="Divider RED">
    <p:bg>
      <p:bgPr>
        <a:solidFill>
          <a:schemeClr val="accent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8"/>
          <p:cNvSpPr txBox="1"/>
          <p:nvPr>
            <p:ph type="ctrTitle"/>
          </p:nvPr>
        </p:nvSpPr>
        <p:spPr>
          <a:xfrm>
            <a:off x="1152000" y="1851750"/>
            <a:ext cx="6840000" cy="1440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0" lIns="0" spcFirstLastPara="1" rIns="0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58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8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58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2" name="Google Shape;242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9"/>
          <p:cNvSpPr txBox="1"/>
          <p:nvPr>
            <p:ph type="title"/>
          </p:nvPr>
        </p:nvSpPr>
        <p:spPr>
          <a:xfrm>
            <a:off x="250825" y="205978"/>
            <a:ext cx="6538913" cy="667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59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59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59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59"/>
          <p:cNvSpPr txBox="1"/>
          <p:nvPr>
            <p:ph idx="1" type="body"/>
          </p:nvPr>
        </p:nvSpPr>
        <p:spPr>
          <a:xfrm>
            <a:off x="250825" y="873457"/>
            <a:ext cx="8642350" cy="3603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27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09" showMasterSp="0">
  <p:cSld name="Title Slide Image 09">
    <p:bg>
      <p:bgPr>
        <a:solidFill>
          <a:srgbClr val="F2F2F2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24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4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Image">
  <p:cSld name="Text &amp; Image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0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60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60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60"/>
          <p:cNvSpPr/>
          <p:nvPr>
            <p:ph idx="2" type="pic"/>
          </p:nvPr>
        </p:nvSpPr>
        <p:spPr>
          <a:xfrm>
            <a:off x="4679950" y="873125"/>
            <a:ext cx="4213225" cy="3603625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254" name="Google Shape;254;p60"/>
          <p:cNvSpPr txBox="1"/>
          <p:nvPr>
            <p:ph idx="1" type="body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60"/>
          <p:cNvSpPr txBox="1"/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1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&amp; Chart">
  <p:cSld name="Text &amp; Chart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61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61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61"/>
          <p:cNvSpPr/>
          <p:nvPr>
            <p:ph idx="2" type="chart"/>
          </p:nvPr>
        </p:nvSpPr>
        <p:spPr>
          <a:xfrm>
            <a:off x="4679950" y="876300"/>
            <a:ext cx="4213225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61"/>
          <p:cNvSpPr txBox="1"/>
          <p:nvPr>
            <p:ph idx="1" type="body"/>
          </p:nvPr>
        </p:nvSpPr>
        <p:spPr>
          <a:xfrm>
            <a:off x="250825" y="873125"/>
            <a:ext cx="4213225" cy="360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61"/>
          <p:cNvSpPr txBox="1"/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1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>
  <p:cSld name="Только заголовок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2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2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62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2"/>
          <p:cNvSpPr txBox="1"/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3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63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x3 Video placeholder" showMasterSp="0">
  <p:cSld name="4x3 Video placeholder">
    <p:bg>
      <p:bgPr>
        <a:solidFill>
          <a:schemeClr val="accent1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4"/>
          <p:cNvSpPr/>
          <p:nvPr>
            <p:ph idx="2" type="media"/>
          </p:nvPr>
        </p:nvSpPr>
        <p:spPr>
          <a:xfrm>
            <a:off x="1608401" y="266700"/>
            <a:ext cx="5927199" cy="44453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72000" spcFirstLastPara="1" rIns="0" wrap="square" tIns="72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p64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4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64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6" name="Google Shape;27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x9 Video placeholder" showMasterSp="0">
  <p:cSld name="16x9 Video placeholder">
    <p:bg>
      <p:bgPr>
        <a:solidFill>
          <a:schemeClr val="accen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5"/>
          <p:cNvSpPr/>
          <p:nvPr>
            <p:ph idx="2" type="media"/>
          </p:nvPr>
        </p:nvSpPr>
        <p:spPr>
          <a:xfrm>
            <a:off x="822325" y="266399"/>
            <a:ext cx="7499351" cy="421838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72000" spcFirstLastPara="1" rIns="0" wrap="square" tIns="72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65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65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65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82" name="Google Shape;28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frame 16x9 Video placeholder" showMasterSp="0">
  <p:cSld name="Full frame 16x9 Video placeholder">
    <p:bg>
      <p:bgPr>
        <a:solidFill>
          <a:schemeClr val="dk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6"/>
          <p:cNvSpPr/>
          <p:nvPr>
            <p:ph idx="2" type="media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0" lIns="72000" spcFirstLastPara="1" rIns="0" wrap="square" tIns="72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gether we can GRAD" showMasterSp="0">
  <p:cSld name="Together we can GRAD">
    <p:bg>
      <p:bgPr>
        <a:gradFill>
          <a:gsLst>
            <a:gs pos="0">
              <a:srgbClr val="820000"/>
            </a:gs>
            <a:gs pos="20000">
              <a:srgbClr val="820000"/>
            </a:gs>
            <a:gs pos="100000">
              <a:schemeClr val="accent1"/>
            </a:gs>
          </a:gsLst>
          <a:lin ang="19799999" scaled="0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9200" y="2158950"/>
            <a:ext cx="1625600" cy="986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gether we can RED" showMasterSp="0">
  <p:cSld name="Together we can RED">
    <p:bg>
      <p:bgPr>
        <a:solidFill>
          <a:schemeClr val="accen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59200" y="2158950"/>
            <a:ext cx="1625600" cy="986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GRAD" showMasterSp="0">
  <p:cSld name="Icon GRAD">
    <p:bg>
      <p:bgPr>
        <a:gradFill>
          <a:gsLst>
            <a:gs pos="0">
              <a:srgbClr val="820000"/>
            </a:gs>
            <a:gs pos="20000">
              <a:srgbClr val="820000"/>
            </a:gs>
            <a:gs pos="100000">
              <a:schemeClr val="accent1"/>
            </a:gs>
          </a:gsLst>
          <a:lin ang="19799999" scaled="0"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80876" y="2180956"/>
            <a:ext cx="782248" cy="781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 Image 04" showMasterSp="0">
  <p:cSld name="3_Title Slide Image 04">
    <p:bg>
      <p:bgPr>
        <a:solidFill>
          <a:srgbClr val="F2F2F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odafone_PPT_BG_17.jpg" id="37" name="Google Shape;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4989" y="-44450"/>
            <a:ext cx="9188989" cy="518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5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25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RED" showMasterSp="0">
  <p:cSld name="Icon RED">
    <p:bg>
      <p:bgPr>
        <a:solidFill>
          <a:schemeClr val="accen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80876" y="2180956"/>
            <a:ext cx="782248" cy="781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1"/>
          <p:cNvSpPr txBox="1"/>
          <p:nvPr>
            <p:ph type="title"/>
          </p:nvPr>
        </p:nvSpPr>
        <p:spPr>
          <a:xfrm>
            <a:off x="250825" y="205978"/>
            <a:ext cx="6538913" cy="667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71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71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71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71"/>
          <p:cNvSpPr txBox="1"/>
          <p:nvPr>
            <p:ph idx="1" type="body"/>
          </p:nvPr>
        </p:nvSpPr>
        <p:spPr>
          <a:xfrm>
            <a:off x="250825" y="873457"/>
            <a:ext cx="8642350" cy="3603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2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 Image 04" showMasterSp="0">
  <p:cSld name="6_Title Slide Image 04">
    <p:bg>
      <p:bgPr>
        <a:solidFill>
          <a:srgbClr val="F2F2F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odafone_PPT_BG_9.jpg" id="43" name="Google Shape;4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26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" name="Google Shape;47;p26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 Image 01" showMasterSp="0">
  <p:cSld name="5_Title Slide Image 01">
    <p:bg>
      <p:bgPr>
        <a:solidFill>
          <a:srgbClr val="F2F2F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odafone_PPT_BG_7.jpg" id="49" name="Google Shape;49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7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27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Image 01" showMasterSp="0">
  <p:cSld name="1_Title Slide Image 01">
    <p:bg>
      <p:bgPr>
        <a:solidFill>
          <a:srgbClr val="F2F2F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odafone_PPT_BG_18.jpg" id="55" name="Google Shape;5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8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1" type="subTitle"/>
          </p:nvPr>
        </p:nvSpPr>
        <p:spPr>
          <a:xfrm>
            <a:off x="250825" y="1184426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17" showMasterSp="0">
  <p:cSld name="Title Slide Image 17">
    <p:bg>
      <p:bgPr>
        <a:solidFill>
          <a:srgbClr val="F2F2F2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9"/>
          <p:cNvSpPr txBox="1"/>
          <p:nvPr>
            <p:ph type="ctrTitle"/>
          </p:nvPr>
        </p:nvSpPr>
        <p:spPr>
          <a:xfrm>
            <a:off x="250824" y="285207"/>
            <a:ext cx="4213225" cy="721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b="1" i="0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 txBox="1"/>
          <p:nvPr>
            <p:ph idx="1" type="subTitle"/>
          </p:nvPr>
        </p:nvSpPr>
        <p:spPr>
          <a:xfrm>
            <a:off x="250824" y="4089600"/>
            <a:ext cx="2087880" cy="6828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4" name="Google Shape;64;p29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5" name="Google Shape;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50.xml"/><Relationship Id="rId50" Type="http://schemas.openxmlformats.org/officeDocument/2006/relationships/slideLayout" Target="../slideLayouts/slideLayout49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496840" y="4547241"/>
            <a:ext cx="396335" cy="3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0"/>
          <p:cNvSpPr txBox="1"/>
          <p:nvPr>
            <p:ph type="title"/>
          </p:nvPr>
        </p:nvSpPr>
        <p:spPr>
          <a:xfrm>
            <a:off x="250825" y="205978"/>
            <a:ext cx="8635526" cy="6674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" type="body"/>
          </p:nvPr>
        </p:nvSpPr>
        <p:spPr>
          <a:xfrm>
            <a:off x="250825" y="873457"/>
            <a:ext cx="5886450" cy="36032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2" type="sldNum"/>
          </p:nvPr>
        </p:nvSpPr>
        <p:spPr>
          <a:xfrm>
            <a:off x="4365295" y="4713136"/>
            <a:ext cx="41341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" name="Google Shape;10;p20"/>
          <p:cNvSpPr txBox="1"/>
          <p:nvPr>
            <p:ph idx="11" type="ftr"/>
          </p:nvPr>
        </p:nvSpPr>
        <p:spPr>
          <a:xfrm>
            <a:off x="253395" y="4712099"/>
            <a:ext cx="208788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0"/>
          <p:cNvSpPr txBox="1"/>
          <p:nvPr>
            <p:ph idx="10" type="dt"/>
          </p:nvPr>
        </p:nvSpPr>
        <p:spPr>
          <a:xfrm>
            <a:off x="6137275" y="4712099"/>
            <a:ext cx="2133600" cy="23888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F26B43"/>
          </p15:clr>
        </p15:guide>
        <p15:guide id="2" orient="horz" pos="2820">
          <p15:clr>
            <a:srgbClr val="F26B43"/>
          </p15:clr>
        </p15:guide>
        <p15:guide id="3" pos="5602">
          <p15:clr>
            <a:srgbClr val="F26B43"/>
          </p15:clr>
        </p15:guide>
        <p15:guide id="4" pos="2812">
          <p15:clr>
            <a:srgbClr val="F26B43"/>
          </p15:clr>
        </p15:guide>
        <p15:guide id="5" pos="2948">
          <p15:clr>
            <a:srgbClr val="F26B43"/>
          </p15:clr>
        </p15:guide>
        <p15:guide id="6" orient="horz" pos="55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"/>
          <p:cNvSpPr txBox="1"/>
          <p:nvPr>
            <p:ph type="title"/>
          </p:nvPr>
        </p:nvSpPr>
        <p:spPr>
          <a:xfrm>
            <a:off x="311700" y="627175"/>
            <a:ext cx="85206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" sz="1800">
                <a:solidFill>
                  <a:srgbClr val="1C4587"/>
                </a:solidFill>
              </a:rPr>
              <a:t>RUN SEVERAL MODELS, CHOOSE THE BETTER FITS YOUR DATA, GOAL</a:t>
            </a:r>
            <a:endParaRPr sz="1800">
              <a:solidFill>
                <a:srgbClr val="1C4587"/>
              </a:solidFill>
            </a:endParaRPr>
          </a:p>
        </p:txBody>
      </p:sp>
      <p:sp>
        <p:nvSpPr>
          <p:cNvPr id="304" name="Google Shape;3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05" name="Google Shape;305;p10"/>
          <p:cNvGraphicFramePr/>
          <p:nvPr/>
        </p:nvGraphicFramePr>
        <p:xfrm>
          <a:off x="1504050" y="169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{5700B441-8535-4533-A840-3358C8012E2C}</a:tableStyleId>
              </a:tblPr>
              <a:tblGrid>
                <a:gridCol w="2945450"/>
                <a:gridCol w="1024900"/>
                <a:gridCol w="1483475"/>
                <a:gridCol w="888950"/>
              </a:tblGrid>
              <a:tr h="63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models</a:t>
                      </a:r>
                      <a:endParaRPr b="1" sz="12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9BB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AUC-ROC</a:t>
                      </a:r>
                      <a:endParaRPr b="1" sz="12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9BB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  </a:t>
                      </a:r>
                      <a:r>
                        <a:rPr b="1" lang="en" sz="1200"/>
                        <a:t>F1 score</a:t>
                      </a:r>
                      <a:endParaRPr b="1" sz="12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9BBB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R</a:t>
                      </a:r>
                      <a:r>
                        <a:rPr b="1" lang="en" sz="1200" u="none" cap="none" strike="noStrike"/>
                        <a:t>ecall  </a:t>
                      </a:r>
                      <a:endParaRPr b="1" sz="1200" u="none" cap="none" strike="noStrike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9BBBD"/>
                    </a:solidFill>
                  </a:tcPr>
                </a:tc>
              </a:tr>
              <a:tr h="49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 Random Forest</a:t>
                      </a:r>
                      <a:endParaRPr b="1" sz="1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87.88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32.75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67.75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/>
                        <a:t>Logistic Regression</a:t>
                      </a:r>
                      <a:endParaRPr b="1" sz="10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86.48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32.65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7</a:t>
                      </a:r>
                      <a:r>
                        <a:rPr b="1" lang="en" sz="1200"/>
                        <a:t>7.57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 LightGBM  Classifier</a:t>
                      </a:r>
                      <a:endParaRPr b="1" sz="1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90.12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41.54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 u="none" cap="none" strike="noStrike"/>
                        <a:t>7</a:t>
                      </a:r>
                      <a:r>
                        <a:rPr b="1" lang="en" sz="1200"/>
                        <a:t>7.72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/>
                        <a:t>CatBoost Classifier</a:t>
                      </a:r>
                      <a:endParaRPr b="1" sz="10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89.93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46.68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" sz="1200"/>
                        <a:t>70.61</a:t>
                      </a:r>
                      <a:r>
                        <a:rPr b="1" lang="en" sz="1200" u="none" cap="none" strike="noStrike"/>
                        <a:t>%</a:t>
                      </a:r>
                      <a:endParaRPr b="1" sz="12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 txBox="1"/>
          <p:nvPr>
            <p:ph type="title"/>
          </p:nvPr>
        </p:nvSpPr>
        <p:spPr>
          <a:xfrm>
            <a:off x="311700" y="415675"/>
            <a:ext cx="8520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9629"/>
              <a:buFont typeface="Arial"/>
              <a:buNone/>
            </a:pPr>
            <a:r>
              <a:rPr lang="en">
                <a:solidFill>
                  <a:srgbClr val="1C4587"/>
                </a:solidFill>
              </a:rPr>
              <a:t>CatBoost Classifier model evaluation on unseen test data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311" name="Google Shape;311;p14"/>
          <p:cNvSpPr txBox="1"/>
          <p:nvPr>
            <p:ph idx="1" type="body"/>
          </p:nvPr>
        </p:nvSpPr>
        <p:spPr>
          <a:xfrm>
            <a:off x="-80549" y="1282725"/>
            <a:ext cx="5242500" cy="3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●"/>
            </a:pPr>
            <a:r>
              <a:rPr b="1" lang="en" sz="2000"/>
              <a:t>ROC AUC</a:t>
            </a:r>
            <a:r>
              <a:rPr b="1" lang="en" sz="2000">
                <a:solidFill>
                  <a:schemeClr val="dk1"/>
                </a:solidFill>
              </a:rPr>
              <a:t>:</a:t>
            </a:r>
            <a:r>
              <a:rPr lang="en" sz="2000"/>
              <a:t> </a:t>
            </a:r>
            <a:r>
              <a:rPr b="1" lang="en" sz="2000"/>
              <a:t>88.03</a:t>
            </a:r>
            <a:r>
              <a:rPr b="1" lang="en" sz="2000"/>
              <a:t>%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●"/>
            </a:pPr>
            <a:r>
              <a:rPr b="1" lang="en" sz="2000"/>
              <a:t>F1 score</a:t>
            </a:r>
            <a:r>
              <a:rPr b="1" lang="en" sz="2000"/>
              <a:t>: 49.24%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●"/>
            </a:pPr>
            <a:r>
              <a:rPr b="1" lang="en" sz="2000"/>
              <a:t>Recall: 52,12% 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Char char="●"/>
            </a:pPr>
            <a:r>
              <a:rPr b="1" lang="en" sz="2000"/>
              <a:t>Confusion Mat</a:t>
            </a:r>
            <a:r>
              <a:rPr b="1" lang="en" sz="2000"/>
              <a:t>rix</a:t>
            </a:r>
            <a:endParaRPr b="1"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048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b="1"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TN (Correctly identified retained): 134,994</a:t>
            </a:r>
            <a:endParaRPr b="1"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b="1"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FP (Incorrectly flagged as churn): 5,603</a:t>
            </a:r>
            <a:endParaRPr b="1"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b="1"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FN (Missed churners): 4,502</a:t>
            </a:r>
            <a:endParaRPr b="1"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b="1"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TP (Correctly identified churn): 4,901</a:t>
            </a:r>
            <a:endParaRPr b="1" sz="1200"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b="1"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Support</a:t>
            </a:r>
            <a:r>
              <a:rPr b="1" lang="en" sz="12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 data: 150 000</a:t>
            </a:r>
            <a:endParaRPr b="1" sz="1200"/>
          </a:p>
        </p:txBody>
      </p:sp>
      <p:sp>
        <p:nvSpPr>
          <p:cNvPr id="312" name="Google Shape;3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33613"/>
            <a:ext cx="4242625" cy="3556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150"/>
            <a:ext cx="8391824" cy="4823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16"/>
          <p:cNvSpPr txBox="1"/>
          <p:nvPr/>
        </p:nvSpPr>
        <p:spPr>
          <a:xfrm>
            <a:off x="6213975" y="1071625"/>
            <a:ext cx="26793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Once retention rates exceed approximately </a:t>
            </a:r>
            <a:r>
              <a:rPr b="1" lang="en">
                <a:solidFill>
                  <a:schemeClr val="dk1"/>
                </a:solidFill>
              </a:rPr>
              <a:t>7%</a:t>
            </a:r>
            <a:r>
              <a:rPr lang="en">
                <a:solidFill>
                  <a:schemeClr val="dk1"/>
                </a:solidFill>
              </a:rPr>
              <a:t>, the campaign flips from a cost center to a 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positive ROI initiative</a:t>
            </a:r>
            <a:r>
              <a:rPr lang="en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It’s a compelling proof point for combining data-driven customer segmentation with targeted marketing.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6" name="Google Shape;3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925" y="1042225"/>
            <a:ext cx="5563250" cy="356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6"/>
          <p:cNvSpPr txBox="1"/>
          <p:nvPr>
            <p:ph type="title"/>
          </p:nvPr>
        </p:nvSpPr>
        <p:spPr>
          <a:xfrm>
            <a:off x="311700" y="415675"/>
            <a:ext cx="8520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29629"/>
              <a:buFont typeface="Arial"/>
              <a:buNone/>
            </a:pPr>
            <a:r>
              <a:rPr lang="en">
                <a:solidFill>
                  <a:srgbClr val="1C4587"/>
                </a:solidFill>
              </a:rPr>
              <a:t>ROI plan for an marketing campaign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odafone">
  <a:themeElements>
    <a:clrScheme name="Vodafone 2021">
      <a:dk1>
        <a:srgbClr val="000000"/>
      </a:dk1>
      <a:lt1>
        <a:srgbClr val="FFFFFF"/>
      </a:lt1>
      <a:dk2>
        <a:srgbClr val="5E2750"/>
      </a:dk2>
      <a:lt2>
        <a:srgbClr val="545759"/>
      </a:lt2>
      <a:accent1>
        <a:srgbClr val="E60000"/>
      </a:accent1>
      <a:accent2>
        <a:srgbClr val="A8B400"/>
      </a:accent2>
      <a:accent3>
        <a:srgbClr val="9C2AA0"/>
      </a:accent3>
      <a:accent4>
        <a:srgbClr val="EB9700"/>
      </a:accent4>
      <a:accent5>
        <a:srgbClr val="00B0CA"/>
      </a:accent5>
      <a:accent6>
        <a:srgbClr val="FECB00"/>
      </a:accent6>
      <a:hlink>
        <a:srgbClr val="E60000"/>
      </a:hlink>
      <a:folHlink>
        <a:srgbClr val="E6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Наталья Марко</dc:creator>
</cp:coreProperties>
</file>